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402" r:id="rId3"/>
    <p:sldId id="393" r:id="rId4"/>
    <p:sldId id="398" r:id="rId5"/>
    <p:sldId id="400" r:id="rId6"/>
    <p:sldId id="395" r:id="rId7"/>
    <p:sldId id="407" r:id="rId8"/>
    <p:sldId id="408" r:id="rId9"/>
    <p:sldId id="409" r:id="rId10"/>
    <p:sldId id="403" r:id="rId11"/>
    <p:sldId id="404" r:id="rId12"/>
    <p:sldId id="405" r:id="rId13"/>
    <p:sldId id="406" r:id="rId14"/>
    <p:sldId id="401" r:id="rId15"/>
    <p:sldId id="399" r:id="rId16"/>
    <p:sldId id="397" r:id="rId17"/>
    <p:sldId id="396" r:id="rId18"/>
    <p:sldId id="376" r:id="rId1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08" autoAdjust="0"/>
    <p:restoredTop sz="94608"/>
  </p:normalViewPr>
  <p:slideViewPr>
    <p:cSldViewPr snapToGrid="0" showGuides="1">
      <p:cViewPr varScale="1">
        <p:scale>
          <a:sx n="135" d="100"/>
          <a:sy n="135" d="100"/>
        </p:scale>
        <p:origin x="5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5E96F9-7C83-4AB9-A397-855D23A16CFD}" type="datetimeFigureOut">
              <a:rPr lang="es-CO" smtClean="0"/>
              <a:t>30/12/25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581A1-2C28-4CFF-87B5-66C772AD5F9F}" type="slidenum">
              <a:rPr lang="es-CO" smtClean="0"/>
              <a:t>‹Nº›</a:t>
            </a:fld>
            <a:endParaRPr lang="es-CO"/>
          </a:p>
        </p:txBody>
      </p:sp>
    </p:spTree>
    <p:extLst>
      <p:ext uri="{BB962C8B-B14F-4D97-AF65-F5344CB8AC3E}">
        <p14:creationId xmlns:p14="http://schemas.microsoft.com/office/powerpoint/2010/main" val="2995948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CO"/>
          </a:p>
        </p:txBody>
      </p:sp>
      <p:sp>
        <p:nvSpPr>
          <p:cNvPr id="4" name="Marcador de fecha 3"/>
          <p:cNvSpPr>
            <a:spLocks noGrp="1"/>
          </p:cNvSpPr>
          <p:nvPr>
            <p:ph type="dt" sz="half" idx="10"/>
          </p:nvPr>
        </p:nvSpPr>
        <p:spPr/>
        <p:txBody>
          <a:bodyPr/>
          <a:lstStyle/>
          <a:p>
            <a:fld id="{8DED1FE8-7A73-4D18-8475-DF80B7DC4838}" type="datetimeFigureOut">
              <a:rPr lang="es-CO" smtClean="0"/>
              <a:t>30/12/25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2919134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8DED1FE8-7A73-4D18-8475-DF80B7DC4838}" type="datetimeFigureOut">
              <a:rPr lang="es-CO" smtClean="0"/>
              <a:t>30/12/25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2454076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8DED1FE8-7A73-4D18-8475-DF80B7DC4838}" type="datetimeFigureOut">
              <a:rPr lang="es-CO" smtClean="0"/>
              <a:t>30/12/25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3379362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8DED1FE8-7A73-4D18-8475-DF80B7DC4838}" type="datetimeFigureOut">
              <a:rPr lang="es-CO" smtClean="0"/>
              <a:t>30/12/25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226203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8DED1FE8-7A73-4D18-8475-DF80B7DC4838}" type="datetimeFigureOut">
              <a:rPr lang="es-CO" smtClean="0"/>
              <a:t>30/12/25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1961332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8DED1FE8-7A73-4D18-8475-DF80B7DC4838}" type="datetimeFigureOut">
              <a:rPr lang="es-CO" smtClean="0"/>
              <a:t>30/12/25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61795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8DED1FE8-7A73-4D18-8475-DF80B7DC4838}" type="datetimeFigureOut">
              <a:rPr lang="es-CO" smtClean="0"/>
              <a:t>30/12/25</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1931126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8DED1FE8-7A73-4D18-8475-DF80B7DC4838}" type="datetimeFigureOut">
              <a:rPr lang="es-CO" smtClean="0"/>
              <a:t>30/12/25</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2622557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DED1FE8-7A73-4D18-8475-DF80B7DC4838}" type="datetimeFigureOut">
              <a:rPr lang="es-CO" smtClean="0"/>
              <a:t>30/12/25</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1124467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DED1FE8-7A73-4D18-8475-DF80B7DC4838}" type="datetimeFigureOut">
              <a:rPr lang="es-CO" smtClean="0"/>
              <a:t>30/12/25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333430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DED1FE8-7A73-4D18-8475-DF80B7DC4838}" type="datetimeFigureOut">
              <a:rPr lang="es-CO" smtClean="0"/>
              <a:t>30/12/25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DAEC804-748C-4D39-92A6-579C1692B533}" type="slidenum">
              <a:rPr lang="es-CO" smtClean="0"/>
              <a:t>‹Nº›</a:t>
            </a:fld>
            <a:endParaRPr lang="es-CO"/>
          </a:p>
        </p:txBody>
      </p:sp>
    </p:spTree>
    <p:extLst>
      <p:ext uri="{BB962C8B-B14F-4D97-AF65-F5344CB8AC3E}">
        <p14:creationId xmlns:p14="http://schemas.microsoft.com/office/powerpoint/2010/main" val="1974255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ED1FE8-7A73-4D18-8475-DF80B7DC4838}" type="datetimeFigureOut">
              <a:rPr lang="es-CO" smtClean="0"/>
              <a:t>30/12/25</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AEC804-748C-4D39-92A6-579C1692B533}" type="slidenum">
              <a:rPr lang="es-CO" smtClean="0"/>
              <a:t>‹Nº›</a:t>
            </a:fld>
            <a:endParaRPr lang="es-CO"/>
          </a:p>
        </p:txBody>
      </p:sp>
    </p:spTree>
    <p:extLst>
      <p:ext uri="{BB962C8B-B14F-4D97-AF65-F5344CB8AC3E}">
        <p14:creationId xmlns:p14="http://schemas.microsoft.com/office/powerpoint/2010/main" val="1028908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9824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C42C3-C4DE-BE24-FEBE-4770AFA02BBB}"/>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0D65450D-04C3-2ED9-D659-AD102C01F999}"/>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C81F6C41-2076-674B-FDA2-5B002FE3B58E}"/>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5DAC84F5-FD4A-F46A-E9AB-E129FDE279C8}"/>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5310002A-9876-843E-4B80-807E06DCBD3D}"/>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8F5E3CBA-FE53-B8BF-D36A-56ED3ADE2C84}"/>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2" name="CuadroTexto 1">
            <a:extLst>
              <a:ext uri="{FF2B5EF4-FFF2-40B4-BE49-F238E27FC236}">
                <a16:creationId xmlns:a16="http://schemas.microsoft.com/office/drawing/2014/main" id="{0834BBE2-35DF-4A96-01D2-E2EEBE4FC18E}"/>
              </a:ext>
            </a:extLst>
          </p:cNvPr>
          <p:cNvSpPr txBox="1"/>
          <p:nvPr/>
        </p:nvSpPr>
        <p:spPr>
          <a:xfrm>
            <a:off x="1996710" y="2346575"/>
            <a:ext cx="8091742" cy="1569660"/>
          </a:xfrm>
          <a:prstGeom prst="rect">
            <a:avLst/>
          </a:prstGeom>
          <a:noFill/>
        </p:spPr>
        <p:txBody>
          <a:bodyPr wrap="square" rtlCol="0">
            <a:spAutoFit/>
          </a:bodyPr>
          <a:lstStyle/>
          <a:p>
            <a:pPr algn="ctr"/>
            <a:r>
              <a:rPr lang="es-ES" sz="4800" b="1" dirty="0">
                <a:latin typeface="Arial" panose="020B0604020202020204" pitchFamily="34" charset="0"/>
                <a:cs typeface="Arial" panose="020B0604020202020204" pitchFamily="34" charset="0"/>
              </a:rPr>
              <a:t>PRESUPUESTO VIGENCIA</a:t>
            </a:r>
          </a:p>
          <a:p>
            <a:pPr algn="ctr"/>
            <a:r>
              <a:rPr lang="es-ES" sz="4800" b="1" dirty="0">
                <a:latin typeface="Arial" panose="020B0604020202020204" pitchFamily="34" charset="0"/>
                <a:cs typeface="Arial" panose="020B0604020202020204" pitchFamily="34" charset="0"/>
              </a:rPr>
              <a:t>2026</a:t>
            </a:r>
          </a:p>
        </p:txBody>
      </p:sp>
      <p:sp>
        <p:nvSpPr>
          <p:cNvPr id="3" name="CuadroTexto 2">
            <a:extLst>
              <a:ext uri="{FF2B5EF4-FFF2-40B4-BE49-F238E27FC236}">
                <a16:creationId xmlns:a16="http://schemas.microsoft.com/office/drawing/2014/main" id="{100D901F-8C12-23A9-07F5-F2FD5C1CBC2D}"/>
              </a:ext>
            </a:extLst>
          </p:cNvPr>
          <p:cNvSpPr txBox="1"/>
          <p:nvPr/>
        </p:nvSpPr>
        <p:spPr>
          <a:xfrm>
            <a:off x="84841" y="5627802"/>
            <a:ext cx="11915481" cy="369332"/>
          </a:xfrm>
          <a:prstGeom prst="rect">
            <a:avLst/>
          </a:prstGeom>
          <a:noFill/>
        </p:spPr>
        <p:txBody>
          <a:bodyPr wrap="square" rtlCol="0">
            <a:spAutoFit/>
          </a:bodyPr>
          <a:lstStyle/>
          <a:p>
            <a:pPr algn="ctr"/>
            <a:r>
              <a:rPr lang="es-ES" dirty="0">
                <a:latin typeface="Arial" panose="020B0604020202020204" pitchFamily="34" charset="0"/>
                <a:cs typeface="Arial" panose="020B0604020202020204" pitchFamily="34" charset="0"/>
              </a:rPr>
              <a:t>Diciembre 23  de 2025</a:t>
            </a:r>
          </a:p>
        </p:txBody>
      </p:sp>
    </p:spTree>
    <p:extLst>
      <p:ext uri="{BB962C8B-B14F-4D97-AF65-F5344CB8AC3E}">
        <p14:creationId xmlns:p14="http://schemas.microsoft.com/office/powerpoint/2010/main" val="2620091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C42C3-C4DE-BE24-FEBE-4770AFA02BBB}"/>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0D65450D-04C3-2ED9-D659-AD102C01F999}"/>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C81F6C41-2076-674B-FDA2-5B002FE3B58E}"/>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5DAC84F5-FD4A-F46A-E9AB-E129FDE279C8}"/>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5310002A-9876-843E-4B80-807E06DCBD3D}"/>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8F5E3CBA-FE53-B8BF-D36A-56ED3ADE2C84}"/>
              </a:ext>
            </a:extLst>
          </p:cNvPr>
          <p:cNvPicPr>
            <a:picLocks noChangeAspect="1"/>
          </p:cNvPicPr>
          <p:nvPr/>
        </p:nvPicPr>
        <p:blipFill>
          <a:blip r:embed="rId2"/>
          <a:stretch>
            <a:fillRect/>
          </a:stretch>
        </p:blipFill>
        <p:spPr>
          <a:xfrm>
            <a:off x="11104880" y="5700418"/>
            <a:ext cx="1087120" cy="1157581"/>
          </a:xfrm>
          <a:prstGeom prst="rect">
            <a:avLst/>
          </a:prstGeom>
        </p:spPr>
      </p:pic>
      <p:graphicFrame>
        <p:nvGraphicFramePr>
          <p:cNvPr id="7" name="Tabla 6"/>
          <p:cNvGraphicFramePr>
            <a:graphicFrameLocks noGrp="1"/>
          </p:cNvGraphicFramePr>
          <p:nvPr>
            <p:extLst>
              <p:ext uri="{D42A27DB-BD31-4B8C-83A1-F6EECF244321}">
                <p14:modId xmlns:p14="http://schemas.microsoft.com/office/powerpoint/2010/main" val="1480198710"/>
              </p:ext>
            </p:extLst>
          </p:nvPr>
        </p:nvGraphicFramePr>
        <p:xfrm>
          <a:off x="2139581" y="1396605"/>
          <a:ext cx="7959777" cy="3651489"/>
        </p:xfrm>
        <a:graphic>
          <a:graphicData uri="http://schemas.openxmlformats.org/drawingml/2006/table">
            <a:tbl>
              <a:tblPr firstRow="1" bandRow="1">
                <a:tableStyleId>{93296810-A885-4BE3-A3E7-6D5BEEA58F35}</a:tableStyleId>
              </a:tblPr>
              <a:tblGrid>
                <a:gridCol w="4969557">
                  <a:extLst>
                    <a:ext uri="{9D8B030D-6E8A-4147-A177-3AD203B41FA5}">
                      <a16:colId xmlns:a16="http://schemas.microsoft.com/office/drawing/2014/main" val="20000"/>
                    </a:ext>
                  </a:extLst>
                </a:gridCol>
                <a:gridCol w="2990220">
                  <a:extLst>
                    <a:ext uri="{9D8B030D-6E8A-4147-A177-3AD203B41FA5}">
                      <a16:colId xmlns:a16="http://schemas.microsoft.com/office/drawing/2014/main" val="20001"/>
                    </a:ext>
                  </a:extLst>
                </a:gridCol>
              </a:tblGrid>
              <a:tr h="421072">
                <a:tc gridSpan="2">
                  <a:txBody>
                    <a:bodyPr/>
                    <a:lstStyle/>
                    <a:p>
                      <a:pPr algn="ctr"/>
                      <a:r>
                        <a:rPr lang="es-ES" dirty="0">
                          <a:latin typeface="Arial" panose="020B0604020202020204" pitchFamily="34" charset="0"/>
                          <a:cs typeface="Arial" panose="020B0604020202020204" pitchFamily="34" charset="0"/>
                        </a:rPr>
                        <a:t>PROYECCION PRESUPUESTAL</a:t>
                      </a:r>
                    </a:p>
                    <a:p>
                      <a:pPr algn="ctr"/>
                      <a:r>
                        <a:rPr lang="es-ES" dirty="0">
                          <a:latin typeface="Arial" panose="020B0604020202020204" pitchFamily="34" charset="0"/>
                          <a:cs typeface="Arial" panose="020B0604020202020204" pitchFamily="34" charset="0"/>
                        </a:rPr>
                        <a:t> VIGENCIA 2026</a:t>
                      </a:r>
                      <a:endParaRPr lang="es-CO" dirty="0">
                        <a:latin typeface="Arial" panose="020B0604020202020204" pitchFamily="34" charset="0"/>
                        <a:cs typeface="Arial" panose="020B0604020202020204" pitchFamily="34" charset="0"/>
                      </a:endParaRPr>
                    </a:p>
                  </a:txBody>
                  <a:tcPr anchor="ctr"/>
                </a:tc>
                <a:tc hMerge="1">
                  <a:txBody>
                    <a:bodyPr/>
                    <a:lstStyle/>
                    <a:p>
                      <a:endParaRPr lang="es-CO" dirty="0"/>
                    </a:p>
                  </a:txBody>
                  <a:tcPr/>
                </a:tc>
                <a:extLst>
                  <a:ext uri="{0D108BD9-81ED-4DB2-BD59-A6C34878D82A}">
                    <a16:rowId xmlns:a16="http://schemas.microsoft.com/office/drawing/2014/main" val="10000"/>
                  </a:ext>
                </a:extLst>
              </a:tr>
              <a:tr h="421072">
                <a:tc>
                  <a:txBody>
                    <a:bodyPr/>
                    <a:lstStyle/>
                    <a:p>
                      <a:pPr algn="ctr"/>
                      <a:r>
                        <a:rPr lang="es-ES" dirty="0">
                          <a:latin typeface="Arial" panose="020B0604020202020204" pitchFamily="34" charset="0"/>
                          <a:cs typeface="Arial" panose="020B0604020202020204" pitchFamily="34" charset="0"/>
                        </a:rPr>
                        <a:t>CONCEPTO</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VALOR</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736877">
                <a:tc>
                  <a:txBody>
                    <a:bodyPr/>
                    <a:lstStyle/>
                    <a:p>
                      <a:pPr algn="l"/>
                      <a:r>
                        <a:rPr lang="es-ES" dirty="0">
                          <a:latin typeface="Arial" panose="020B0604020202020204" pitchFamily="34" charset="0"/>
                          <a:cs typeface="Arial" panose="020B0604020202020204" pitchFamily="34" charset="0"/>
                        </a:rPr>
                        <a:t>PRESUPUESTO PARA FUNCIONAMIENTO</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$ 2.902.837.574</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695511">
                <a:tc>
                  <a:txBody>
                    <a:bodyPr/>
                    <a:lstStyle/>
                    <a:p>
                      <a:pPr algn="l"/>
                      <a:r>
                        <a:rPr lang="es-CO" dirty="0">
                          <a:latin typeface="Arial" panose="020B0604020202020204" pitchFamily="34" charset="0"/>
                          <a:cs typeface="Arial" panose="020B0604020202020204" pitchFamily="34" charset="0"/>
                        </a:rPr>
                        <a:t>PRESUPUESTO PARA INVERSION</a:t>
                      </a:r>
                    </a:p>
                  </a:txBody>
                  <a:tcPr anchor="ctr"/>
                </a:tc>
                <a:tc>
                  <a:txBody>
                    <a:bodyPr/>
                    <a:lstStyle/>
                    <a:p>
                      <a:pPr algn="ctr"/>
                      <a:r>
                        <a:rPr lang="es-ES" dirty="0">
                          <a:latin typeface="Arial" panose="020B0604020202020204" pitchFamily="34" charset="0"/>
                          <a:cs typeface="Arial" panose="020B0604020202020204" pitchFamily="34" charset="0"/>
                        </a:rPr>
                        <a:t>$ 4.232.885.499</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421072">
                <a:tc>
                  <a:txBody>
                    <a:bodyPr/>
                    <a:lstStyle/>
                    <a:p>
                      <a:pPr algn="l"/>
                      <a:endParaRPr lang="es-CO" dirty="0"/>
                    </a:p>
                  </a:txBody>
                  <a:tcPr anchor="ctr"/>
                </a:tc>
                <a:tc>
                  <a:txBody>
                    <a:bodyPr/>
                    <a:lstStyle/>
                    <a:p>
                      <a:pPr algn="ctr"/>
                      <a:endParaRPr lang="es-CO"/>
                    </a:p>
                  </a:txBody>
                  <a:tcPr anchor="ctr"/>
                </a:tc>
                <a:extLst>
                  <a:ext uri="{0D108BD9-81ED-4DB2-BD59-A6C34878D82A}">
                    <a16:rowId xmlns:a16="http://schemas.microsoft.com/office/drawing/2014/main" val="10004"/>
                  </a:ext>
                </a:extLst>
              </a:tr>
              <a:tr h="736877">
                <a:tc>
                  <a:txBody>
                    <a:bodyPr/>
                    <a:lstStyle/>
                    <a:p>
                      <a:pPr algn="l"/>
                      <a:r>
                        <a:rPr lang="es-CO" sz="2000" dirty="0">
                          <a:latin typeface="Arial" panose="020B0604020202020204" pitchFamily="34" charset="0"/>
                          <a:cs typeface="Arial" panose="020B0604020202020204" pitchFamily="34" charset="0"/>
                        </a:rPr>
                        <a:t>PRESUPUESTO TOTAL VIGENCIA 2026</a:t>
                      </a:r>
                    </a:p>
                  </a:txBody>
                  <a:tcPr anchor="ctr"/>
                </a:tc>
                <a:tc>
                  <a:txBody>
                    <a:bodyPr/>
                    <a:lstStyle/>
                    <a:p>
                      <a:pPr algn="ctr"/>
                      <a:r>
                        <a:rPr lang="es-ES" dirty="0">
                          <a:latin typeface="Arial" panose="020B0604020202020204" pitchFamily="34" charset="0"/>
                          <a:cs typeface="Arial" panose="020B0604020202020204" pitchFamily="34" charset="0"/>
                        </a:rPr>
                        <a:t>$ 7.135.723.073</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96761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C42C3-C4DE-BE24-FEBE-4770AFA02BBB}"/>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0D65450D-04C3-2ED9-D659-AD102C01F999}"/>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C81F6C41-2076-674B-FDA2-5B002FE3B58E}"/>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5DAC84F5-FD4A-F46A-E9AB-E129FDE279C8}"/>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5310002A-9876-843E-4B80-807E06DCBD3D}"/>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8F5E3CBA-FE53-B8BF-D36A-56ED3ADE2C84}"/>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3" name="CuadroTexto 2">
            <a:extLst>
              <a:ext uri="{FF2B5EF4-FFF2-40B4-BE49-F238E27FC236}">
                <a16:creationId xmlns:a16="http://schemas.microsoft.com/office/drawing/2014/main" id="{100D901F-8C12-23A9-07F5-F2FD5C1CBC2D}"/>
              </a:ext>
            </a:extLst>
          </p:cNvPr>
          <p:cNvSpPr txBox="1"/>
          <p:nvPr/>
        </p:nvSpPr>
        <p:spPr>
          <a:xfrm>
            <a:off x="84841" y="5627802"/>
            <a:ext cx="11915481" cy="369332"/>
          </a:xfrm>
          <a:prstGeom prst="rect">
            <a:avLst/>
          </a:prstGeom>
          <a:noFill/>
        </p:spPr>
        <p:txBody>
          <a:bodyPr wrap="square" rtlCol="0">
            <a:spAutoFit/>
          </a:bodyPr>
          <a:lstStyle/>
          <a:p>
            <a:pPr algn="ctr"/>
            <a:r>
              <a:rPr lang="es-ES" dirty="0"/>
              <a:t>Diciembre 29  de 2025</a:t>
            </a:r>
          </a:p>
        </p:txBody>
      </p:sp>
      <p:graphicFrame>
        <p:nvGraphicFramePr>
          <p:cNvPr id="7" name="Tabla 6"/>
          <p:cNvGraphicFramePr>
            <a:graphicFrameLocks noGrp="1"/>
          </p:cNvGraphicFramePr>
          <p:nvPr>
            <p:extLst>
              <p:ext uri="{D42A27DB-BD31-4B8C-83A1-F6EECF244321}">
                <p14:modId xmlns:p14="http://schemas.microsoft.com/office/powerpoint/2010/main" val="536008823"/>
              </p:ext>
            </p:extLst>
          </p:nvPr>
        </p:nvGraphicFramePr>
        <p:xfrm>
          <a:off x="821265" y="1091882"/>
          <a:ext cx="10283615" cy="4827496"/>
        </p:xfrm>
        <a:graphic>
          <a:graphicData uri="http://schemas.openxmlformats.org/drawingml/2006/table">
            <a:tbl>
              <a:tblPr firstRow="1" bandRow="1">
                <a:tableStyleId>{93296810-A885-4BE3-A3E7-6D5BEEA58F35}</a:tableStyleId>
              </a:tblPr>
              <a:tblGrid>
                <a:gridCol w="8034728">
                  <a:extLst>
                    <a:ext uri="{9D8B030D-6E8A-4147-A177-3AD203B41FA5}">
                      <a16:colId xmlns:a16="http://schemas.microsoft.com/office/drawing/2014/main" val="20000"/>
                    </a:ext>
                  </a:extLst>
                </a:gridCol>
                <a:gridCol w="2248887">
                  <a:extLst>
                    <a:ext uri="{9D8B030D-6E8A-4147-A177-3AD203B41FA5}">
                      <a16:colId xmlns:a16="http://schemas.microsoft.com/office/drawing/2014/main" val="20001"/>
                    </a:ext>
                  </a:extLst>
                </a:gridCol>
              </a:tblGrid>
              <a:tr h="565794">
                <a:tc gridSpan="2">
                  <a:txBody>
                    <a:bodyPr/>
                    <a:lstStyle/>
                    <a:p>
                      <a:pPr algn="ctr"/>
                      <a:r>
                        <a:rPr lang="es-ES" sz="2000" dirty="0">
                          <a:latin typeface="Arial" panose="020B0604020202020204" pitchFamily="34" charset="0"/>
                          <a:cs typeface="Arial" panose="020B0604020202020204" pitchFamily="34" charset="0"/>
                        </a:rPr>
                        <a:t>DISTRIBUCION PRESUPUESTO DE FUNCIONAMIENTO</a:t>
                      </a:r>
                      <a:endParaRPr lang="es-CO" sz="2000" dirty="0">
                        <a:latin typeface="Arial" panose="020B0604020202020204" pitchFamily="34" charset="0"/>
                        <a:cs typeface="Arial" panose="020B0604020202020204" pitchFamily="34" charset="0"/>
                      </a:endParaRPr>
                    </a:p>
                  </a:txBody>
                  <a:tcPr anchor="ctr"/>
                </a:tc>
                <a:tc hMerge="1">
                  <a:txBody>
                    <a:bodyPr/>
                    <a:lstStyle/>
                    <a:p>
                      <a:endParaRPr lang="es-CO" dirty="0"/>
                    </a:p>
                  </a:txBody>
                  <a:tcPr/>
                </a:tc>
                <a:extLst>
                  <a:ext uri="{0D108BD9-81ED-4DB2-BD59-A6C34878D82A}">
                    <a16:rowId xmlns:a16="http://schemas.microsoft.com/office/drawing/2014/main" val="10000"/>
                  </a:ext>
                </a:extLst>
              </a:tr>
              <a:tr h="565794">
                <a:tc>
                  <a:txBody>
                    <a:bodyPr/>
                    <a:lstStyle/>
                    <a:p>
                      <a:pPr algn="l"/>
                      <a:r>
                        <a:rPr lang="es-ES" dirty="0">
                          <a:latin typeface="Arial" panose="020B0604020202020204" pitchFamily="34" charset="0"/>
                          <a:cs typeface="Arial" panose="020B0604020202020204" pitchFamily="34" charset="0"/>
                        </a:rPr>
                        <a:t>NOMINAS - PRESTACIONES SOCIALES Y SEGURIDAD SOCIAL Y PARAFISCALES PLANTA</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$ 2.005.778.297</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565794">
                <a:tc>
                  <a:txBody>
                    <a:bodyPr/>
                    <a:lstStyle/>
                    <a:p>
                      <a:pPr algn="l"/>
                      <a:r>
                        <a:rPr lang="es-ES" dirty="0">
                          <a:latin typeface="Arial" panose="020B0604020202020204" pitchFamily="34" charset="0"/>
                          <a:cs typeface="Arial" panose="020B0604020202020204" pitchFamily="34" charset="0"/>
                        </a:rPr>
                        <a:t>INSTITUCIONAL ( SERVICIO DE INTERNET - TELEFONIA CELULAR Y PROGRAMA CONTABLE Y PRESUPUESTAL PUBLIFINANZAS</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$ 51.649.777</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565794">
                <a:tc>
                  <a:txBody>
                    <a:bodyPr/>
                    <a:lstStyle/>
                    <a:p>
                      <a:pPr algn="l"/>
                      <a:r>
                        <a:rPr lang="es-ES" dirty="0">
                          <a:latin typeface="Arial" panose="020B0604020202020204" pitchFamily="34" charset="0"/>
                          <a:cs typeface="Arial" panose="020B0604020202020204" pitchFamily="34" charset="0"/>
                        </a:rPr>
                        <a:t>CONTRATACION PRESTADORES DE SERVICIOS PARA DIRECCION - TESORERIA - PRESUPUESTO - CONTROL INTERNO</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$ 624.000.000</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1535728">
                <a:tc>
                  <a:txBody>
                    <a:bodyPr/>
                    <a:lstStyle/>
                    <a:p>
                      <a:pPr algn="l"/>
                      <a:r>
                        <a:rPr lang="es-ES" dirty="0">
                          <a:latin typeface="Arial" panose="020B0604020202020204" pitchFamily="34" charset="0"/>
                          <a:cs typeface="Arial" panose="020B0604020202020204" pitchFamily="34" charset="0"/>
                        </a:rPr>
                        <a:t>FORTALECIMIENTO INSTITUCIONAL (TECNOLOGIA - EQUIPO DE OFICINA - CAFETERIA Y ASEO - SERVICIO DE ALOJAMIENTO - SUMINISTRO DE ALIMENTACION Y BEBIDAS - TRANSPORTE - SERVICIOS PUBLICOS - POLIZAS DE SEGUROS -  BIENESTAR INSTITUCIONAL - CAPACITACIONES -VIATICOS - SENTENCIAS - CONCILIACIONES - CUOTA DE FISCALIZACION Y AUDITAJE</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$ 221.409.500</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r h="604102">
                <a:tc>
                  <a:txBody>
                    <a:bodyPr/>
                    <a:lstStyle/>
                    <a:p>
                      <a:pPr algn="ctr"/>
                      <a:r>
                        <a:rPr lang="es-ES" sz="2000" b="0" dirty="0">
                          <a:latin typeface="Arial" panose="020B0604020202020204" pitchFamily="34" charset="0"/>
                          <a:cs typeface="Arial" panose="020B0604020202020204" pitchFamily="34" charset="0"/>
                        </a:rPr>
                        <a:t>TOTAL PRESUPUESTO PARA FUNCIONAMIENTO</a:t>
                      </a:r>
                      <a:endParaRPr lang="es-CO" sz="2000" b="0"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$ 2.902.837.574</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740922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C42C3-C4DE-BE24-FEBE-4770AFA02BBB}"/>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0D65450D-04C3-2ED9-D659-AD102C01F999}"/>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C81F6C41-2076-674B-FDA2-5B002FE3B58E}"/>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5DAC84F5-FD4A-F46A-E9AB-E129FDE279C8}"/>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5310002A-9876-843E-4B80-807E06DCBD3D}"/>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8F5E3CBA-FE53-B8BF-D36A-56ED3ADE2C84}"/>
              </a:ext>
            </a:extLst>
          </p:cNvPr>
          <p:cNvPicPr>
            <a:picLocks noChangeAspect="1"/>
          </p:cNvPicPr>
          <p:nvPr/>
        </p:nvPicPr>
        <p:blipFill>
          <a:blip r:embed="rId2"/>
          <a:stretch>
            <a:fillRect/>
          </a:stretch>
        </p:blipFill>
        <p:spPr>
          <a:xfrm>
            <a:off x="11104880" y="5700418"/>
            <a:ext cx="1087120" cy="1157581"/>
          </a:xfrm>
          <a:prstGeom prst="rect">
            <a:avLst/>
          </a:prstGeom>
        </p:spPr>
      </p:pic>
      <p:graphicFrame>
        <p:nvGraphicFramePr>
          <p:cNvPr id="7" name="Tabla 6"/>
          <p:cNvGraphicFramePr>
            <a:graphicFrameLocks noGrp="1"/>
          </p:cNvGraphicFramePr>
          <p:nvPr>
            <p:extLst>
              <p:ext uri="{D42A27DB-BD31-4B8C-83A1-F6EECF244321}">
                <p14:modId xmlns:p14="http://schemas.microsoft.com/office/powerpoint/2010/main" val="2117964266"/>
              </p:ext>
            </p:extLst>
          </p:nvPr>
        </p:nvGraphicFramePr>
        <p:xfrm>
          <a:off x="964438" y="1392185"/>
          <a:ext cx="10283615" cy="3792512"/>
        </p:xfrm>
        <a:graphic>
          <a:graphicData uri="http://schemas.openxmlformats.org/drawingml/2006/table">
            <a:tbl>
              <a:tblPr firstRow="1" bandRow="1">
                <a:tableStyleId>{93296810-A885-4BE3-A3E7-6D5BEEA58F35}</a:tableStyleId>
              </a:tblPr>
              <a:tblGrid>
                <a:gridCol w="8034728">
                  <a:extLst>
                    <a:ext uri="{9D8B030D-6E8A-4147-A177-3AD203B41FA5}">
                      <a16:colId xmlns:a16="http://schemas.microsoft.com/office/drawing/2014/main" val="20000"/>
                    </a:ext>
                  </a:extLst>
                </a:gridCol>
                <a:gridCol w="2248887">
                  <a:extLst>
                    <a:ext uri="{9D8B030D-6E8A-4147-A177-3AD203B41FA5}">
                      <a16:colId xmlns:a16="http://schemas.microsoft.com/office/drawing/2014/main" val="20001"/>
                    </a:ext>
                  </a:extLst>
                </a:gridCol>
              </a:tblGrid>
              <a:tr h="804918">
                <a:tc gridSpan="2">
                  <a:txBody>
                    <a:bodyPr/>
                    <a:lstStyle/>
                    <a:p>
                      <a:pPr algn="ctr"/>
                      <a:r>
                        <a:rPr lang="es-ES" sz="2000" dirty="0">
                          <a:latin typeface="Arial" panose="020B0604020202020204" pitchFamily="34" charset="0"/>
                          <a:cs typeface="Arial" panose="020B0604020202020204" pitchFamily="34" charset="0"/>
                        </a:rPr>
                        <a:t>DISTRIBUCION PRESUPUESTO DE INVERSION</a:t>
                      </a:r>
                      <a:r>
                        <a:rPr lang="es-ES" sz="2000" baseline="0" dirty="0">
                          <a:latin typeface="Arial" panose="020B0604020202020204" pitchFamily="34" charset="0"/>
                          <a:cs typeface="Arial" panose="020B0604020202020204" pitchFamily="34" charset="0"/>
                        </a:rPr>
                        <a:t> </a:t>
                      </a:r>
                      <a:endParaRPr lang="es-CO" sz="2000" dirty="0">
                        <a:latin typeface="Arial" panose="020B0604020202020204" pitchFamily="34" charset="0"/>
                        <a:cs typeface="Arial" panose="020B0604020202020204" pitchFamily="34" charset="0"/>
                      </a:endParaRPr>
                    </a:p>
                  </a:txBody>
                  <a:tcPr anchor="ctr"/>
                </a:tc>
                <a:tc hMerge="1">
                  <a:txBody>
                    <a:bodyPr/>
                    <a:lstStyle/>
                    <a:p>
                      <a:endParaRPr lang="es-CO" dirty="0"/>
                    </a:p>
                  </a:txBody>
                  <a:tcPr/>
                </a:tc>
                <a:extLst>
                  <a:ext uri="{0D108BD9-81ED-4DB2-BD59-A6C34878D82A}">
                    <a16:rowId xmlns:a16="http://schemas.microsoft.com/office/drawing/2014/main" val="10000"/>
                  </a:ext>
                </a:extLst>
              </a:tr>
              <a:tr h="711501">
                <a:tc>
                  <a:txBody>
                    <a:bodyPr/>
                    <a:lstStyle/>
                    <a:p>
                      <a:pPr algn="ctr"/>
                      <a:r>
                        <a:rPr lang="es-ES" dirty="0">
                          <a:latin typeface="Arial" panose="020B0604020202020204" pitchFamily="34" charset="0"/>
                          <a:cs typeface="Arial" panose="020B0604020202020204" pitchFamily="34" charset="0"/>
                        </a:rPr>
                        <a:t>DISTRIBUCION</a:t>
                      </a:r>
                      <a:r>
                        <a:rPr lang="es-ES" baseline="0" dirty="0">
                          <a:latin typeface="Arial" panose="020B0604020202020204" pitchFamily="34" charset="0"/>
                          <a:cs typeface="Arial" panose="020B0604020202020204" pitchFamily="34" charset="0"/>
                        </a:rPr>
                        <a:t> POR PROYECTO</a:t>
                      </a:r>
                      <a:endParaRPr lang="es-CO"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VALOR</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804918">
                <a:tc>
                  <a:txBody>
                    <a:bodyPr/>
                    <a:lstStyle/>
                    <a:p>
                      <a:pPr algn="l"/>
                      <a:r>
                        <a:rPr lang="es-ES" sz="1400" dirty="0">
                          <a:latin typeface="Arial" panose="020B0604020202020204" pitchFamily="34" charset="0"/>
                          <a:cs typeface="Arial" panose="020B0604020202020204" pitchFamily="34" charset="0"/>
                        </a:rPr>
                        <a:t>CONSERVACION Y PROTECCION DEL PATRIMONIO  MATERIAL E INMATERIAL CON MÁS OPORTUNIDADES  -95</a:t>
                      </a:r>
                      <a:endParaRPr lang="es-CO" sz="1400"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$ 819.131.482</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711501">
                <a:tc>
                  <a:txBody>
                    <a:bodyPr/>
                    <a:lstStyle/>
                    <a:p>
                      <a:pPr algn="l"/>
                      <a:r>
                        <a:rPr lang="es-ES" sz="1400" dirty="0">
                          <a:latin typeface="Arial" panose="020B0604020202020204" pitchFamily="34" charset="0"/>
                          <a:cs typeface="Arial" panose="020B0604020202020204" pitchFamily="34" charset="0"/>
                        </a:rPr>
                        <a:t>MÁS OPORTUNIDADES PARA EL ARTE Y LA CULTURA EN ARMENIA  -96</a:t>
                      </a:r>
                      <a:endParaRPr lang="es-CO" sz="1400"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$ 3.413.754.017</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759674">
                <a:tc>
                  <a:txBody>
                    <a:bodyPr/>
                    <a:lstStyle/>
                    <a:p>
                      <a:pPr algn="ctr"/>
                      <a:r>
                        <a:rPr lang="es-ES" sz="1600" b="0" dirty="0">
                          <a:latin typeface="Arial" panose="020B0604020202020204" pitchFamily="34" charset="0"/>
                          <a:cs typeface="Arial" panose="020B0604020202020204" pitchFamily="34" charset="0"/>
                        </a:rPr>
                        <a:t>TOTAL PRESUPUESTO PARA INVERSION</a:t>
                      </a:r>
                      <a:endParaRPr lang="es-CO" sz="1600" b="0" dirty="0">
                        <a:latin typeface="Arial" panose="020B0604020202020204" pitchFamily="34" charset="0"/>
                        <a:cs typeface="Arial" panose="020B0604020202020204" pitchFamily="34" charset="0"/>
                      </a:endParaRPr>
                    </a:p>
                  </a:txBody>
                  <a:tcPr anchor="ctr"/>
                </a:tc>
                <a:tc>
                  <a:txBody>
                    <a:bodyPr/>
                    <a:lstStyle/>
                    <a:p>
                      <a:pPr algn="ctr"/>
                      <a:r>
                        <a:rPr lang="es-ES" dirty="0">
                          <a:latin typeface="Arial" panose="020B0604020202020204" pitchFamily="34" charset="0"/>
                          <a:cs typeface="Arial" panose="020B0604020202020204" pitchFamily="34" charset="0"/>
                        </a:rPr>
                        <a:t>$ 4.232.885.499</a:t>
                      </a:r>
                      <a:endParaRPr lang="es-CO"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98570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7" name="Imagen 6">
            <a:extLst>
              <a:ext uri="{FF2B5EF4-FFF2-40B4-BE49-F238E27FC236}">
                <a16:creationId xmlns:a16="http://schemas.microsoft.com/office/drawing/2014/main" id="{FE7B49F8-F1A0-424D-BFFD-3F3CA5FE39FF}"/>
              </a:ext>
            </a:extLst>
          </p:cNvPr>
          <p:cNvPicPr/>
          <p:nvPr/>
        </p:nvPicPr>
        <p:blipFill>
          <a:blip r:embed="rId3"/>
          <a:stretch>
            <a:fillRect/>
          </a:stretch>
        </p:blipFill>
        <p:spPr>
          <a:xfrm>
            <a:off x="772732" y="1091883"/>
            <a:ext cx="10332148" cy="5115734"/>
          </a:xfrm>
          <a:prstGeom prst="rect">
            <a:avLst/>
          </a:prstGeom>
        </p:spPr>
      </p:pic>
      <p:sp>
        <p:nvSpPr>
          <p:cNvPr id="3" name="Rectángulo 2">
            <a:extLst>
              <a:ext uri="{FF2B5EF4-FFF2-40B4-BE49-F238E27FC236}">
                <a16:creationId xmlns:a16="http://schemas.microsoft.com/office/drawing/2014/main" id="{8690597F-1B63-1B43-87C7-904EF772D91C}"/>
              </a:ext>
            </a:extLst>
          </p:cNvPr>
          <p:cNvSpPr/>
          <p:nvPr/>
        </p:nvSpPr>
        <p:spPr>
          <a:xfrm>
            <a:off x="5845346" y="199445"/>
            <a:ext cx="5629490" cy="646331"/>
          </a:xfrm>
          <a:prstGeom prst="rect">
            <a:avLst/>
          </a:prstGeom>
        </p:spPr>
        <p:txBody>
          <a:bodyPr wrap="none">
            <a:spAutoFit/>
          </a:bodyPr>
          <a:lstStyle/>
          <a:p>
            <a:pPr algn="ctr"/>
            <a:r>
              <a:rPr lang="es-ES" dirty="0"/>
              <a:t>PROYECTO 95</a:t>
            </a:r>
          </a:p>
          <a:p>
            <a:pPr algn="ctr"/>
            <a:r>
              <a:rPr lang="es-ES" dirty="0"/>
              <a:t>Patrimonio  material e inmaterial con más Oportunidades.</a:t>
            </a:r>
          </a:p>
        </p:txBody>
      </p:sp>
    </p:spTree>
    <p:extLst>
      <p:ext uri="{BB962C8B-B14F-4D97-AF65-F5344CB8AC3E}">
        <p14:creationId xmlns:p14="http://schemas.microsoft.com/office/powerpoint/2010/main" val="23261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7" name="Imagen 6">
            <a:extLst>
              <a:ext uri="{FF2B5EF4-FFF2-40B4-BE49-F238E27FC236}">
                <a16:creationId xmlns:a16="http://schemas.microsoft.com/office/drawing/2014/main" id="{5B982B9E-608E-E143-B844-070D64A36E2F}"/>
              </a:ext>
            </a:extLst>
          </p:cNvPr>
          <p:cNvPicPr/>
          <p:nvPr/>
        </p:nvPicPr>
        <p:blipFill>
          <a:blip r:embed="rId3"/>
          <a:stretch>
            <a:fillRect/>
          </a:stretch>
        </p:blipFill>
        <p:spPr>
          <a:xfrm>
            <a:off x="829416" y="1099838"/>
            <a:ext cx="10066111" cy="5347627"/>
          </a:xfrm>
          <a:prstGeom prst="rect">
            <a:avLst/>
          </a:prstGeom>
        </p:spPr>
      </p:pic>
      <p:sp>
        <p:nvSpPr>
          <p:cNvPr id="8" name="Rectángulo 7">
            <a:extLst>
              <a:ext uri="{FF2B5EF4-FFF2-40B4-BE49-F238E27FC236}">
                <a16:creationId xmlns:a16="http://schemas.microsoft.com/office/drawing/2014/main" id="{75DB8EE0-5A9C-B44E-A05B-1BDED0DA1886}"/>
              </a:ext>
            </a:extLst>
          </p:cNvPr>
          <p:cNvSpPr/>
          <p:nvPr/>
        </p:nvSpPr>
        <p:spPr>
          <a:xfrm>
            <a:off x="5609470" y="294132"/>
            <a:ext cx="5422510" cy="646331"/>
          </a:xfrm>
          <a:prstGeom prst="rect">
            <a:avLst/>
          </a:prstGeom>
        </p:spPr>
        <p:txBody>
          <a:bodyPr wrap="none">
            <a:spAutoFit/>
          </a:bodyPr>
          <a:lstStyle/>
          <a:p>
            <a:pPr algn="ctr"/>
            <a:r>
              <a:rPr lang="es-ES" dirty="0"/>
              <a:t>PROYECTO 96</a:t>
            </a:r>
          </a:p>
          <a:p>
            <a:pPr algn="ctr"/>
            <a:r>
              <a:rPr lang="es-ES" dirty="0"/>
              <a:t>Más oportunidades para el arte y la cultura en Armenia.</a:t>
            </a:r>
          </a:p>
        </p:txBody>
      </p:sp>
    </p:spTree>
    <p:extLst>
      <p:ext uri="{BB962C8B-B14F-4D97-AF65-F5344CB8AC3E}">
        <p14:creationId xmlns:p14="http://schemas.microsoft.com/office/powerpoint/2010/main" val="331094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7" name="Imagen 6">
            <a:extLst>
              <a:ext uri="{FF2B5EF4-FFF2-40B4-BE49-F238E27FC236}">
                <a16:creationId xmlns:a16="http://schemas.microsoft.com/office/drawing/2014/main" id="{356DDFB3-8910-4D43-A63A-18682DCF2331}"/>
              </a:ext>
            </a:extLst>
          </p:cNvPr>
          <p:cNvPicPr/>
          <p:nvPr/>
        </p:nvPicPr>
        <p:blipFill>
          <a:blip r:embed="rId3"/>
          <a:stretch>
            <a:fillRect/>
          </a:stretch>
        </p:blipFill>
        <p:spPr>
          <a:xfrm>
            <a:off x="546754" y="1091883"/>
            <a:ext cx="10426045" cy="5167249"/>
          </a:xfrm>
          <a:prstGeom prst="rect">
            <a:avLst/>
          </a:prstGeom>
        </p:spPr>
      </p:pic>
    </p:spTree>
    <p:extLst>
      <p:ext uri="{BB962C8B-B14F-4D97-AF65-F5344CB8AC3E}">
        <p14:creationId xmlns:p14="http://schemas.microsoft.com/office/powerpoint/2010/main" val="3218282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7" name="Imagen 6">
            <a:extLst>
              <a:ext uri="{FF2B5EF4-FFF2-40B4-BE49-F238E27FC236}">
                <a16:creationId xmlns:a16="http://schemas.microsoft.com/office/drawing/2014/main" id="{5A9DA6BA-5EDE-8941-82F5-0F69F1B806A5}"/>
              </a:ext>
            </a:extLst>
          </p:cNvPr>
          <p:cNvPicPr/>
          <p:nvPr/>
        </p:nvPicPr>
        <p:blipFill>
          <a:blip r:embed="rId3"/>
          <a:stretch>
            <a:fillRect/>
          </a:stretch>
        </p:blipFill>
        <p:spPr>
          <a:xfrm>
            <a:off x="640887" y="1091882"/>
            <a:ext cx="10112971" cy="5579625"/>
          </a:xfrm>
          <a:prstGeom prst="rect">
            <a:avLst/>
          </a:prstGeom>
        </p:spPr>
      </p:pic>
    </p:spTree>
    <p:extLst>
      <p:ext uri="{BB962C8B-B14F-4D97-AF65-F5344CB8AC3E}">
        <p14:creationId xmlns:p14="http://schemas.microsoft.com/office/powerpoint/2010/main" val="474797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14" name="CuadroTexto 13">
            <a:extLst>
              <a:ext uri="{FF2B5EF4-FFF2-40B4-BE49-F238E27FC236}">
                <a16:creationId xmlns:a16="http://schemas.microsoft.com/office/drawing/2014/main" id="{15040787-FBD4-D70D-C396-778AAC05DCAC}"/>
              </a:ext>
            </a:extLst>
          </p:cNvPr>
          <p:cNvSpPr txBox="1"/>
          <p:nvPr/>
        </p:nvSpPr>
        <p:spPr>
          <a:xfrm>
            <a:off x="1567646" y="2525912"/>
            <a:ext cx="9465282" cy="1200329"/>
          </a:xfrm>
          <a:prstGeom prst="rect">
            <a:avLst/>
          </a:prstGeom>
          <a:noFill/>
        </p:spPr>
        <p:txBody>
          <a:bodyPr wrap="square">
            <a:spAutoFit/>
          </a:bodyPr>
          <a:lstStyle/>
          <a:p>
            <a:pPr algn="ctr">
              <a:buNone/>
            </a:pPr>
            <a:r>
              <a:rPr lang="es-CO" sz="7200" b="1" dirty="0">
                <a:solidFill>
                  <a:schemeClr val="accent6">
                    <a:lumMod val="75000"/>
                  </a:schemeClr>
                </a:solidFill>
                <a:effectLst/>
                <a:latin typeface="Ubuntu" panose="020B0504030602030204" pitchFamily="34" charset="0"/>
                <a:ea typeface="Times New Roman" panose="02020603050405020304" pitchFamily="18" charset="0"/>
              </a:rPr>
              <a:t>MUCHAS GRACIAS</a:t>
            </a:r>
          </a:p>
        </p:txBody>
      </p:sp>
    </p:spTree>
    <p:extLst>
      <p:ext uri="{BB962C8B-B14F-4D97-AF65-F5344CB8AC3E}">
        <p14:creationId xmlns:p14="http://schemas.microsoft.com/office/powerpoint/2010/main" val="2950263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2" name="Imagen 1">
            <a:extLst>
              <a:ext uri="{FF2B5EF4-FFF2-40B4-BE49-F238E27FC236}">
                <a16:creationId xmlns:a16="http://schemas.microsoft.com/office/drawing/2014/main" id="{C841521F-7FD3-D94D-8D61-49828D1EDF08}"/>
              </a:ext>
            </a:extLst>
          </p:cNvPr>
          <p:cNvPicPr>
            <a:picLocks noChangeAspect="1"/>
          </p:cNvPicPr>
          <p:nvPr/>
        </p:nvPicPr>
        <p:blipFill>
          <a:blip r:embed="rId3"/>
          <a:stretch>
            <a:fillRect/>
          </a:stretch>
        </p:blipFill>
        <p:spPr>
          <a:xfrm>
            <a:off x="139700" y="793750"/>
            <a:ext cx="11912600" cy="5270500"/>
          </a:xfrm>
          <a:prstGeom prst="rect">
            <a:avLst/>
          </a:prstGeom>
        </p:spPr>
      </p:pic>
    </p:spTree>
    <p:extLst>
      <p:ext uri="{BB962C8B-B14F-4D97-AF65-F5344CB8AC3E}">
        <p14:creationId xmlns:p14="http://schemas.microsoft.com/office/powerpoint/2010/main" val="143404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2" name="CuadroTexto 1">
            <a:extLst>
              <a:ext uri="{FF2B5EF4-FFF2-40B4-BE49-F238E27FC236}">
                <a16:creationId xmlns:a16="http://schemas.microsoft.com/office/drawing/2014/main" id="{2445A55E-B8AD-5842-B758-FF09D354B9EF}"/>
              </a:ext>
            </a:extLst>
          </p:cNvPr>
          <p:cNvSpPr txBox="1"/>
          <p:nvPr/>
        </p:nvSpPr>
        <p:spPr>
          <a:xfrm>
            <a:off x="1996710" y="2346575"/>
            <a:ext cx="8091742" cy="1569660"/>
          </a:xfrm>
          <a:prstGeom prst="rect">
            <a:avLst/>
          </a:prstGeom>
          <a:noFill/>
        </p:spPr>
        <p:txBody>
          <a:bodyPr wrap="square" rtlCol="0">
            <a:spAutoFit/>
          </a:bodyPr>
          <a:lstStyle/>
          <a:p>
            <a:pPr algn="ctr"/>
            <a:r>
              <a:rPr lang="es-ES" sz="4800" b="1" dirty="0"/>
              <a:t>INFORME DE GESTION </a:t>
            </a:r>
          </a:p>
          <a:p>
            <a:pPr algn="ctr"/>
            <a:r>
              <a:rPr lang="es-ES" sz="4800" b="1" dirty="0"/>
              <a:t>2025</a:t>
            </a:r>
          </a:p>
        </p:txBody>
      </p:sp>
      <p:sp>
        <p:nvSpPr>
          <p:cNvPr id="3" name="CuadroTexto 2">
            <a:extLst>
              <a:ext uri="{FF2B5EF4-FFF2-40B4-BE49-F238E27FC236}">
                <a16:creationId xmlns:a16="http://schemas.microsoft.com/office/drawing/2014/main" id="{D79D3287-E65E-A743-A6BA-8A87DC06A814}"/>
              </a:ext>
            </a:extLst>
          </p:cNvPr>
          <p:cNvSpPr txBox="1"/>
          <p:nvPr/>
        </p:nvSpPr>
        <p:spPr>
          <a:xfrm>
            <a:off x="84841" y="5627802"/>
            <a:ext cx="11915481" cy="369332"/>
          </a:xfrm>
          <a:prstGeom prst="rect">
            <a:avLst/>
          </a:prstGeom>
          <a:noFill/>
        </p:spPr>
        <p:txBody>
          <a:bodyPr wrap="square" rtlCol="0">
            <a:spAutoFit/>
          </a:bodyPr>
          <a:lstStyle/>
          <a:p>
            <a:pPr algn="ctr"/>
            <a:r>
              <a:rPr lang="es-ES"/>
              <a:t>Diciembre 23  </a:t>
            </a:r>
            <a:r>
              <a:rPr lang="es-ES" dirty="0"/>
              <a:t>de 2025</a:t>
            </a:r>
          </a:p>
        </p:txBody>
      </p:sp>
    </p:spTree>
    <p:extLst>
      <p:ext uri="{BB962C8B-B14F-4D97-AF65-F5344CB8AC3E}">
        <p14:creationId xmlns:p14="http://schemas.microsoft.com/office/powerpoint/2010/main" val="1958287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11" name="Imagen 10">
            <a:extLst>
              <a:ext uri="{FF2B5EF4-FFF2-40B4-BE49-F238E27FC236}">
                <a16:creationId xmlns:a16="http://schemas.microsoft.com/office/drawing/2014/main" id="{E4FCF052-A875-8347-8E33-623B4A59FE95}"/>
              </a:ext>
            </a:extLst>
          </p:cNvPr>
          <p:cNvPicPr/>
          <p:nvPr/>
        </p:nvPicPr>
        <p:blipFill>
          <a:blip r:embed="rId3"/>
          <a:stretch>
            <a:fillRect/>
          </a:stretch>
        </p:blipFill>
        <p:spPr>
          <a:xfrm>
            <a:off x="1677971" y="1040294"/>
            <a:ext cx="8540683" cy="4251489"/>
          </a:xfrm>
          <a:prstGeom prst="rect">
            <a:avLst/>
          </a:prstGeom>
        </p:spPr>
      </p:pic>
      <p:pic>
        <p:nvPicPr>
          <p:cNvPr id="14" name="Imagen 13">
            <a:extLst>
              <a:ext uri="{FF2B5EF4-FFF2-40B4-BE49-F238E27FC236}">
                <a16:creationId xmlns:a16="http://schemas.microsoft.com/office/drawing/2014/main" id="{FFEF634D-2B64-1645-AB30-0A2B04BD4F25}"/>
              </a:ext>
            </a:extLst>
          </p:cNvPr>
          <p:cNvPicPr/>
          <p:nvPr/>
        </p:nvPicPr>
        <p:blipFill>
          <a:blip r:embed="rId4"/>
          <a:stretch>
            <a:fillRect/>
          </a:stretch>
        </p:blipFill>
        <p:spPr>
          <a:xfrm>
            <a:off x="5590486" y="5370067"/>
            <a:ext cx="5080655" cy="1033244"/>
          </a:xfrm>
          <a:prstGeom prst="rect">
            <a:avLst/>
          </a:prstGeom>
        </p:spPr>
      </p:pic>
    </p:spTree>
    <p:extLst>
      <p:ext uri="{BB962C8B-B14F-4D97-AF65-F5344CB8AC3E}">
        <p14:creationId xmlns:p14="http://schemas.microsoft.com/office/powerpoint/2010/main" val="1140094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7" name="Imagen 6">
            <a:extLst>
              <a:ext uri="{FF2B5EF4-FFF2-40B4-BE49-F238E27FC236}">
                <a16:creationId xmlns:a16="http://schemas.microsoft.com/office/drawing/2014/main" id="{64C23BEC-AB62-0548-9F4D-645ACE6CA477}"/>
              </a:ext>
            </a:extLst>
          </p:cNvPr>
          <p:cNvPicPr/>
          <p:nvPr/>
        </p:nvPicPr>
        <p:blipFill>
          <a:blip r:embed="rId3"/>
          <a:stretch>
            <a:fillRect/>
          </a:stretch>
        </p:blipFill>
        <p:spPr>
          <a:xfrm>
            <a:off x="471339" y="1040295"/>
            <a:ext cx="9521073" cy="4512094"/>
          </a:xfrm>
          <a:prstGeom prst="rect">
            <a:avLst/>
          </a:prstGeom>
        </p:spPr>
      </p:pic>
      <p:pic>
        <p:nvPicPr>
          <p:cNvPr id="8" name="Imagen 7">
            <a:extLst>
              <a:ext uri="{FF2B5EF4-FFF2-40B4-BE49-F238E27FC236}">
                <a16:creationId xmlns:a16="http://schemas.microsoft.com/office/drawing/2014/main" id="{F86BF150-D19C-F147-900C-F72666599879}"/>
              </a:ext>
            </a:extLst>
          </p:cNvPr>
          <p:cNvPicPr/>
          <p:nvPr/>
        </p:nvPicPr>
        <p:blipFill>
          <a:blip r:embed="rId4"/>
          <a:stretch>
            <a:fillRect/>
          </a:stretch>
        </p:blipFill>
        <p:spPr>
          <a:xfrm>
            <a:off x="5783933" y="5700417"/>
            <a:ext cx="5047465" cy="945479"/>
          </a:xfrm>
          <a:prstGeom prst="rect">
            <a:avLst/>
          </a:prstGeom>
        </p:spPr>
      </p:pic>
    </p:spTree>
    <p:extLst>
      <p:ext uri="{BB962C8B-B14F-4D97-AF65-F5344CB8AC3E}">
        <p14:creationId xmlns:p14="http://schemas.microsoft.com/office/powerpoint/2010/main" val="3917877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63695"/>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11" name="Imagen 10">
            <a:extLst>
              <a:ext uri="{FF2B5EF4-FFF2-40B4-BE49-F238E27FC236}">
                <a16:creationId xmlns:a16="http://schemas.microsoft.com/office/drawing/2014/main" id="{A3491D4E-A5E1-2441-81C6-6459F1960286}"/>
              </a:ext>
            </a:extLst>
          </p:cNvPr>
          <p:cNvPicPr/>
          <p:nvPr/>
        </p:nvPicPr>
        <p:blipFill>
          <a:blip r:embed="rId3"/>
          <a:stretch>
            <a:fillRect/>
          </a:stretch>
        </p:blipFill>
        <p:spPr>
          <a:xfrm>
            <a:off x="480768" y="1091882"/>
            <a:ext cx="10624112" cy="5411949"/>
          </a:xfrm>
          <a:prstGeom prst="rect">
            <a:avLst/>
          </a:prstGeom>
        </p:spPr>
      </p:pic>
    </p:spTree>
    <p:extLst>
      <p:ext uri="{BB962C8B-B14F-4D97-AF65-F5344CB8AC3E}">
        <p14:creationId xmlns:p14="http://schemas.microsoft.com/office/powerpoint/2010/main" val="2568835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2" name="Rectángulo 1">
            <a:extLst>
              <a:ext uri="{FF2B5EF4-FFF2-40B4-BE49-F238E27FC236}">
                <a16:creationId xmlns:a16="http://schemas.microsoft.com/office/drawing/2014/main" id="{1209A2BB-959C-CE45-B3C3-7B2FDE48CF62}"/>
              </a:ext>
            </a:extLst>
          </p:cNvPr>
          <p:cNvSpPr/>
          <p:nvPr/>
        </p:nvSpPr>
        <p:spPr>
          <a:xfrm>
            <a:off x="1696824" y="1310383"/>
            <a:ext cx="8342722" cy="3872855"/>
          </a:xfrm>
          <a:prstGeom prst="rect">
            <a:avLst/>
          </a:prstGeom>
        </p:spPr>
        <p:txBody>
          <a:bodyPr wrap="square">
            <a:spAutoFit/>
          </a:bodyPr>
          <a:lstStyle/>
          <a:p>
            <a:pPr marL="77470" algn="just">
              <a:spcAft>
                <a:spcPts val="0"/>
              </a:spcAft>
            </a:pPr>
            <a:r>
              <a:rPr lang="es-ES" b="1" dirty="0">
                <a:solidFill>
                  <a:srgbClr val="000000"/>
                </a:solidFill>
                <a:latin typeface="Arial" panose="020B0604020202020204" pitchFamily="34" charset="0"/>
                <a:ea typeface="Verdana" panose="020B0604030504040204" pitchFamily="34" charset="0"/>
                <a:cs typeface="Verdana" panose="020B0604030504040204" pitchFamily="34" charset="0"/>
              </a:rPr>
              <a:t>Evaluación Gestión por Dependencias Vigencia </a:t>
            </a:r>
            <a:r>
              <a:rPr lang="es-ES" b="1" spc="-10" dirty="0">
                <a:solidFill>
                  <a:srgbClr val="000000"/>
                </a:solidFill>
                <a:latin typeface="Arial" panose="020B0604020202020204" pitchFamily="34" charset="0"/>
                <a:ea typeface="Verdana" panose="020B0604030504040204" pitchFamily="34" charset="0"/>
                <a:cs typeface="Verdana" panose="020B0604030504040204" pitchFamily="34" charset="0"/>
              </a:rPr>
              <a:t>2024/2025.</a:t>
            </a:r>
            <a:endParaRPr lang="es-ES" sz="1600" dirty="0">
              <a:latin typeface="Verdana" panose="020B0604030504040204" pitchFamily="34" charset="0"/>
              <a:ea typeface="Verdana" panose="020B0604030504040204" pitchFamily="34" charset="0"/>
              <a:cs typeface="Verdana" panose="020B0604030504040204" pitchFamily="34" charset="0"/>
            </a:endParaRPr>
          </a:p>
          <a:p>
            <a:pPr>
              <a:spcAft>
                <a:spcPts val="0"/>
              </a:spcAft>
            </a:pPr>
            <a:r>
              <a:rPr lang="es-ES" dirty="0">
                <a:latin typeface="Arial" panose="020B0604020202020204" pitchFamily="34" charset="0"/>
                <a:ea typeface="Verdana" panose="020B0604030504040204" pitchFamily="34" charset="0"/>
                <a:cs typeface="Verdana" panose="020B0604030504040204" pitchFamily="34" charset="0"/>
              </a:rPr>
              <a:t> </a:t>
            </a:r>
            <a:endParaRPr lang="es-ES" sz="1200" dirty="0">
              <a:latin typeface="Verdana" panose="020B0604030504040204" pitchFamily="34" charset="0"/>
              <a:ea typeface="Verdana" panose="020B0604030504040204" pitchFamily="34" charset="0"/>
              <a:cs typeface="Verdana" panose="020B0604030504040204" pitchFamily="34" charset="0"/>
            </a:endParaRPr>
          </a:p>
          <a:p>
            <a:pPr>
              <a:spcBef>
                <a:spcPts val="465"/>
              </a:spcBef>
              <a:spcAft>
                <a:spcPts val="0"/>
              </a:spcAft>
            </a:pPr>
            <a:r>
              <a:rPr lang="es-ES" dirty="0">
                <a:latin typeface="Arial" panose="020B0604020202020204" pitchFamily="34" charset="0"/>
                <a:ea typeface="Verdana" panose="020B0604030504040204" pitchFamily="34" charset="0"/>
                <a:cs typeface="Verdana" panose="020B0604030504040204" pitchFamily="34" charset="0"/>
              </a:rPr>
              <a:t> </a:t>
            </a:r>
            <a:endParaRPr lang="es-ES" sz="1200" dirty="0">
              <a:latin typeface="Verdana" panose="020B0604030504040204" pitchFamily="34" charset="0"/>
              <a:ea typeface="Verdana" panose="020B0604030504040204" pitchFamily="34" charset="0"/>
              <a:cs typeface="Verdana" panose="020B0604030504040204" pitchFamily="34" charset="0"/>
            </a:endParaRPr>
          </a:p>
          <a:p>
            <a:pPr marL="77470" marR="71755" algn="just">
              <a:spcAft>
                <a:spcPts val="0"/>
              </a:spcAft>
            </a:pPr>
            <a:r>
              <a:rPr lang="es-ES" dirty="0">
                <a:latin typeface="Arial" panose="020B0604020202020204" pitchFamily="34" charset="0"/>
                <a:ea typeface="Verdana" panose="020B0604030504040204" pitchFamily="34" charset="0"/>
                <a:cs typeface="Verdana" panose="020B0604030504040204" pitchFamily="34" charset="0"/>
              </a:rPr>
              <a:t>En cumplimiento de las funciones establecidas en la Ley 87 de 1993,Artículo12, Ley 909 de 2004, Articulo 39, Circular4 del 27 de septiembre de 2005 del Consejo Asesor del Gobierno Nacional en Materia de Control Interno, Decreto 3571 de 2011 Artículo 8, Acuerdo 617 de 2018 expedido por la CNSC y específicamente del rol de Evaluación y Seguimiento, atentamente remito para su conocimiento y fines pertinentes la Evaluación de Gestión por Dependencias, en la cual se tuvo como insumo el seguimiento de la Oficina que hace las veces de Planeación sobre los resultados del Plan de Acción Institucional 2024.</a:t>
            </a:r>
            <a:endParaRPr lang="es-ES" sz="1600" dirty="0">
              <a:latin typeface="Verdana" panose="020B0604030504040204" pitchFamily="34" charset="0"/>
              <a:ea typeface="Verdana" panose="020B0604030504040204" pitchFamily="34" charset="0"/>
              <a:cs typeface="Verdana" panose="020B0604030504040204" pitchFamily="34" charset="0"/>
            </a:endParaRPr>
          </a:p>
          <a:p>
            <a:pPr>
              <a:spcBef>
                <a:spcPts val="910"/>
              </a:spcBef>
              <a:spcAft>
                <a:spcPts val="0"/>
              </a:spcAft>
            </a:pPr>
            <a:r>
              <a:rPr lang="es-ES" dirty="0">
                <a:latin typeface="Arial" panose="020B0604020202020204" pitchFamily="34" charset="0"/>
                <a:ea typeface="Verdana" panose="020B0604030504040204" pitchFamily="34" charset="0"/>
                <a:cs typeface="Verdana" panose="020B0604030504040204" pitchFamily="34" charset="0"/>
              </a:rPr>
              <a:t> </a:t>
            </a:r>
            <a:endParaRPr lang="es-ES" sz="1200" dirty="0">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7762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sp>
        <p:nvSpPr>
          <p:cNvPr id="14" name="Rectángulo 13">
            <a:extLst>
              <a:ext uri="{FF2B5EF4-FFF2-40B4-BE49-F238E27FC236}">
                <a16:creationId xmlns:a16="http://schemas.microsoft.com/office/drawing/2014/main" id="{523A1177-A6BA-0547-BC3B-10EEE5739FF8}"/>
              </a:ext>
            </a:extLst>
          </p:cNvPr>
          <p:cNvSpPr/>
          <p:nvPr/>
        </p:nvSpPr>
        <p:spPr>
          <a:xfrm>
            <a:off x="2975552" y="1091882"/>
            <a:ext cx="6071214" cy="369332"/>
          </a:xfrm>
          <a:prstGeom prst="rect">
            <a:avLst/>
          </a:prstGeom>
        </p:spPr>
        <p:txBody>
          <a:bodyPr wrap="none">
            <a:spAutoFit/>
          </a:bodyPr>
          <a:lstStyle/>
          <a:p>
            <a:r>
              <a:rPr lang="es-ES" dirty="0">
                <a:latin typeface="Arial" panose="020B0604020202020204" pitchFamily="34" charset="0"/>
                <a:ea typeface="Verdana" panose="020B0604030504040204" pitchFamily="34" charset="0"/>
              </a:rPr>
              <a:t>Rangos de ponderación de la gestión por la </a:t>
            </a:r>
            <a:r>
              <a:rPr lang="es-ES" spc="-10" dirty="0">
                <a:latin typeface="Arial" panose="020B0604020202020204" pitchFamily="34" charset="0"/>
                <a:ea typeface="Verdana" panose="020B0604030504040204" pitchFamily="34" charset="0"/>
              </a:rPr>
              <a:t>dependencia</a:t>
            </a:r>
            <a:r>
              <a:rPr lang="es-ES" dirty="0"/>
              <a:t> </a:t>
            </a:r>
          </a:p>
        </p:txBody>
      </p:sp>
      <p:pic>
        <p:nvPicPr>
          <p:cNvPr id="16" name="Imagen 15">
            <a:extLst>
              <a:ext uri="{FF2B5EF4-FFF2-40B4-BE49-F238E27FC236}">
                <a16:creationId xmlns:a16="http://schemas.microsoft.com/office/drawing/2014/main" id="{B7D6A288-C97D-CC4A-A18A-55E494BD1202}"/>
              </a:ext>
            </a:extLst>
          </p:cNvPr>
          <p:cNvPicPr>
            <a:picLocks noChangeAspect="1"/>
          </p:cNvPicPr>
          <p:nvPr/>
        </p:nvPicPr>
        <p:blipFill>
          <a:blip r:embed="rId3"/>
          <a:stretch>
            <a:fillRect/>
          </a:stretch>
        </p:blipFill>
        <p:spPr>
          <a:xfrm>
            <a:off x="1920711" y="1977677"/>
            <a:ext cx="8360966" cy="3925336"/>
          </a:xfrm>
          <a:prstGeom prst="rect">
            <a:avLst/>
          </a:prstGeom>
        </p:spPr>
      </p:pic>
    </p:spTree>
    <p:extLst>
      <p:ext uri="{BB962C8B-B14F-4D97-AF65-F5344CB8AC3E}">
        <p14:creationId xmlns:p14="http://schemas.microsoft.com/office/powerpoint/2010/main" val="1014938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4C80-88EC-0D90-968D-81B55D376189}"/>
            </a:ext>
          </a:extLst>
        </p:cNvPr>
        <p:cNvGrpSpPr/>
        <p:nvPr/>
      </p:nvGrpSpPr>
      <p:grpSpPr>
        <a:xfrm>
          <a:off x="0" y="0"/>
          <a:ext cx="0" cy="0"/>
          <a:chOff x="0" y="0"/>
          <a:chExt cx="0" cy="0"/>
        </a:xfrm>
      </p:grpSpPr>
      <p:grpSp>
        <p:nvGrpSpPr>
          <p:cNvPr id="9" name="Group 5">
            <a:extLst>
              <a:ext uri="{FF2B5EF4-FFF2-40B4-BE49-F238E27FC236}">
                <a16:creationId xmlns:a16="http://schemas.microsoft.com/office/drawing/2014/main" id="{648586EA-796D-4FC1-D5DD-50C29F1667FF}"/>
              </a:ext>
            </a:extLst>
          </p:cNvPr>
          <p:cNvGrpSpPr/>
          <p:nvPr/>
        </p:nvGrpSpPr>
        <p:grpSpPr>
          <a:xfrm>
            <a:off x="177869" y="176463"/>
            <a:ext cx="4938417" cy="785547"/>
            <a:chOff x="0" y="0"/>
            <a:chExt cx="4430262" cy="288066"/>
          </a:xfrm>
          <a:solidFill>
            <a:schemeClr val="accent6">
              <a:lumMod val="75000"/>
            </a:schemeClr>
          </a:solidFill>
        </p:grpSpPr>
        <p:sp>
          <p:nvSpPr>
            <p:cNvPr id="10" name="Freeform 6">
              <a:extLst>
                <a:ext uri="{FF2B5EF4-FFF2-40B4-BE49-F238E27FC236}">
                  <a16:creationId xmlns:a16="http://schemas.microsoft.com/office/drawing/2014/main" id="{EA175EC1-978F-A041-AAC4-0C05CDD0ABD2}"/>
                </a:ext>
              </a:extLst>
            </p:cNvPr>
            <p:cNvSpPr/>
            <p:nvPr/>
          </p:nvSpPr>
          <p:spPr>
            <a:xfrm>
              <a:off x="0" y="0"/>
              <a:ext cx="4430261" cy="288066"/>
            </a:xfrm>
            <a:custGeom>
              <a:avLst/>
              <a:gdLst/>
              <a:ahLst/>
              <a:cxnLst/>
              <a:rect l="l" t="t" r="r" b="b"/>
              <a:pathLst>
                <a:path w="4430261" h="288066">
                  <a:moveTo>
                    <a:pt x="0" y="0"/>
                  </a:moveTo>
                  <a:lnTo>
                    <a:pt x="4430261" y="0"/>
                  </a:lnTo>
                  <a:lnTo>
                    <a:pt x="4430261" y="288066"/>
                  </a:lnTo>
                  <a:lnTo>
                    <a:pt x="0" y="288066"/>
                  </a:lnTo>
                  <a:close/>
                </a:path>
              </a:pathLst>
            </a:custGeom>
            <a:grpFill/>
          </p:spPr>
          <p:txBody>
            <a:bodyPr/>
            <a:lstStyle/>
            <a:p>
              <a:endParaRPr lang="es-CO"/>
            </a:p>
          </p:txBody>
        </p:sp>
        <p:sp>
          <p:nvSpPr>
            <p:cNvPr id="12" name="TextBox 7">
              <a:extLst>
                <a:ext uri="{FF2B5EF4-FFF2-40B4-BE49-F238E27FC236}">
                  <a16:creationId xmlns:a16="http://schemas.microsoft.com/office/drawing/2014/main" id="{C7C7E8B3-4B28-92EF-F869-C4DD3AA6D7CC}"/>
                </a:ext>
              </a:extLst>
            </p:cNvPr>
            <p:cNvSpPr txBox="1"/>
            <p:nvPr/>
          </p:nvSpPr>
          <p:spPr>
            <a:xfrm>
              <a:off x="0" y="-47625"/>
              <a:ext cx="4430262" cy="335691"/>
            </a:xfrm>
            <a:prstGeom prst="rect">
              <a:avLst/>
            </a:prstGeom>
            <a:grpFill/>
          </p:spPr>
          <p:txBody>
            <a:bodyPr lIns="50800" tIns="50800" rIns="50800" bIns="50800" rtlCol="0" anchor="ctr"/>
            <a:lstStyle/>
            <a:p>
              <a:pPr algn="ctr">
                <a:lnSpc>
                  <a:spcPts val="3337"/>
                </a:lnSpc>
              </a:pPr>
              <a:endParaRPr/>
            </a:p>
          </p:txBody>
        </p:sp>
      </p:grpSp>
      <p:sp>
        <p:nvSpPr>
          <p:cNvPr id="13" name="Google Shape;451;p27">
            <a:extLst>
              <a:ext uri="{FF2B5EF4-FFF2-40B4-BE49-F238E27FC236}">
                <a16:creationId xmlns:a16="http://schemas.microsoft.com/office/drawing/2014/main" id="{36D9BBCB-3970-2B06-A4C6-525AC58966A3}"/>
              </a:ext>
            </a:extLst>
          </p:cNvPr>
          <p:cNvSpPr txBox="1"/>
          <p:nvPr/>
        </p:nvSpPr>
        <p:spPr>
          <a:xfrm>
            <a:off x="359800" y="124875"/>
            <a:ext cx="475648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b="1" dirty="0">
                <a:solidFill>
                  <a:schemeClr val="bg1"/>
                </a:solidFill>
                <a:latin typeface="Ubuntu" panose="020B0504030602030204"/>
                <a:ea typeface="Ubuntu" panose="020B0504030602030204"/>
                <a:cs typeface="Ubuntu" panose="020B0504030602030204"/>
                <a:sym typeface="Ubuntu" panose="020B0504030602030204"/>
              </a:rPr>
              <a:t>CORPOCULTURA</a:t>
            </a:r>
          </a:p>
        </p:txBody>
      </p:sp>
      <p:pic>
        <p:nvPicPr>
          <p:cNvPr id="17" name="Imagen 16">
            <a:extLst>
              <a:ext uri="{FF2B5EF4-FFF2-40B4-BE49-F238E27FC236}">
                <a16:creationId xmlns:a16="http://schemas.microsoft.com/office/drawing/2014/main" id="{EB979302-0770-4087-896A-9A444424A0AD}"/>
              </a:ext>
            </a:extLst>
          </p:cNvPr>
          <p:cNvPicPr>
            <a:picLocks noChangeAspect="1"/>
          </p:cNvPicPr>
          <p:nvPr/>
        </p:nvPicPr>
        <p:blipFill>
          <a:blip r:embed="rId2"/>
          <a:stretch>
            <a:fillRect/>
          </a:stretch>
        </p:blipFill>
        <p:spPr>
          <a:xfrm>
            <a:off x="11104880" y="5700418"/>
            <a:ext cx="1087120" cy="1157581"/>
          </a:xfrm>
          <a:prstGeom prst="rect">
            <a:avLst/>
          </a:prstGeom>
        </p:spPr>
      </p:pic>
      <p:pic>
        <p:nvPicPr>
          <p:cNvPr id="3" name="Imagen 2">
            <a:extLst>
              <a:ext uri="{FF2B5EF4-FFF2-40B4-BE49-F238E27FC236}">
                <a16:creationId xmlns:a16="http://schemas.microsoft.com/office/drawing/2014/main" id="{908C3E64-836A-6D49-B269-173E331B6DA6}"/>
              </a:ext>
            </a:extLst>
          </p:cNvPr>
          <p:cNvPicPr>
            <a:picLocks noChangeAspect="1"/>
          </p:cNvPicPr>
          <p:nvPr/>
        </p:nvPicPr>
        <p:blipFill>
          <a:blip r:embed="rId3"/>
          <a:stretch>
            <a:fillRect/>
          </a:stretch>
        </p:blipFill>
        <p:spPr>
          <a:xfrm>
            <a:off x="557490" y="1040294"/>
            <a:ext cx="4844408" cy="5491113"/>
          </a:xfrm>
          <a:prstGeom prst="rect">
            <a:avLst/>
          </a:prstGeom>
        </p:spPr>
      </p:pic>
      <p:pic>
        <p:nvPicPr>
          <p:cNvPr id="4" name="Imagen 3">
            <a:extLst>
              <a:ext uri="{FF2B5EF4-FFF2-40B4-BE49-F238E27FC236}">
                <a16:creationId xmlns:a16="http://schemas.microsoft.com/office/drawing/2014/main" id="{F42369CF-B256-B948-BC26-5AAB6AE17C10}"/>
              </a:ext>
            </a:extLst>
          </p:cNvPr>
          <p:cNvPicPr>
            <a:picLocks noChangeAspect="1"/>
          </p:cNvPicPr>
          <p:nvPr/>
        </p:nvPicPr>
        <p:blipFill>
          <a:blip r:embed="rId4"/>
          <a:stretch>
            <a:fillRect/>
          </a:stretch>
        </p:blipFill>
        <p:spPr>
          <a:xfrm>
            <a:off x="5611789" y="962009"/>
            <a:ext cx="5283200" cy="5569397"/>
          </a:xfrm>
          <a:prstGeom prst="rect">
            <a:avLst/>
          </a:prstGeom>
        </p:spPr>
      </p:pic>
      <p:sp>
        <p:nvSpPr>
          <p:cNvPr id="2" name="CuadroTexto 1">
            <a:extLst>
              <a:ext uri="{FF2B5EF4-FFF2-40B4-BE49-F238E27FC236}">
                <a16:creationId xmlns:a16="http://schemas.microsoft.com/office/drawing/2014/main" id="{DC9AEA85-775E-7318-D73E-88548FCC8653}"/>
              </a:ext>
            </a:extLst>
          </p:cNvPr>
          <p:cNvSpPr txBox="1"/>
          <p:nvPr/>
        </p:nvSpPr>
        <p:spPr>
          <a:xfrm>
            <a:off x="2098424" y="6442077"/>
            <a:ext cx="1762539" cy="369332"/>
          </a:xfrm>
          <a:prstGeom prst="rect">
            <a:avLst/>
          </a:prstGeom>
          <a:noFill/>
        </p:spPr>
        <p:txBody>
          <a:bodyPr wrap="square" rtlCol="0">
            <a:spAutoFit/>
          </a:bodyPr>
          <a:lstStyle/>
          <a:p>
            <a:r>
              <a:rPr lang="es-ES" b="1" dirty="0"/>
              <a:t>VIGENCIA 2024</a:t>
            </a:r>
          </a:p>
        </p:txBody>
      </p:sp>
      <p:sp>
        <p:nvSpPr>
          <p:cNvPr id="5" name="CuadroTexto 4">
            <a:extLst>
              <a:ext uri="{FF2B5EF4-FFF2-40B4-BE49-F238E27FC236}">
                <a16:creationId xmlns:a16="http://schemas.microsoft.com/office/drawing/2014/main" id="{9C5D9820-DDA1-28E6-6633-A0BCAC785E10}"/>
              </a:ext>
            </a:extLst>
          </p:cNvPr>
          <p:cNvSpPr txBox="1"/>
          <p:nvPr/>
        </p:nvSpPr>
        <p:spPr>
          <a:xfrm>
            <a:off x="7407708" y="6476071"/>
            <a:ext cx="1935075" cy="369332"/>
          </a:xfrm>
          <a:prstGeom prst="rect">
            <a:avLst/>
          </a:prstGeom>
          <a:noFill/>
        </p:spPr>
        <p:txBody>
          <a:bodyPr wrap="square" rtlCol="0">
            <a:spAutoFit/>
          </a:bodyPr>
          <a:lstStyle/>
          <a:p>
            <a:r>
              <a:rPr lang="es-ES" b="1" dirty="0"/>
              <a:t>VIGENCIA 2025</a:t>
            </a:r>
          </a:p>
        </p:txBody>
      </p:sp>
    </p:spTree>
    <p:extLst>
      <p:ext uri="{BB962C8B-B14F-4D97-AF65-F5344CB8AC3E}">
        <p14:creationId xmlns:p14="http://schemas.microsoft.com/office/powerpoint/2010/main" val="429235286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2761</TotalTime>
  <Words>250</Words>
  <Application>Microsoft Macintosh PowerPoint</Application>
  <PresentationFormat>Panorámica</PresentationFormat>
  <Paragraphs>67</Paragraphs>
  <Slides>18</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18</vt:i4>
      </vt:variant>
    </vt:vector>
  </HeadingPairs>
  <TitlesOfParts>
    <vt:vector size="25" baseType="lpstr">
      <vt:lpstr>Arial</vt:lpstr>
      <vt:lpstr>Calibri</vt:lpstr>
      <vt:lpstr>Calibri Light</vt:lpstr>
      <vt:lpstr>Times New Roman</vt:lpstr>
      <vt:lpstr>Ubuntu</vt:lpstr>
      <vt:lpstr>Verdana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Fabrizzio Rodriguez</dc:creator>
  <cp:lastModifiedBy>Microsoft Office User</cp:lastModifiedBy>
  <cp:revision>156</cp:revision>
  <cp:lastPrinted>2025-06-03T14:33:08Z</cp:lastPrinted>
  <dcterms:created xsi:type="dcterms:W3CDTF">2024-01-19T14:07:19Z</dcterms:created>
  <dcterms:modified xsi:type="dcterms:W3CDTF">2025-12-30T16:34:34Z</dcterms:modified>
</cp:coreProperties>
</file>